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2" r:id="rId4"/>
    <p:sldId id="270" r:id="rId5"/>
    <p:sldId id="267" r:id="rId6"/>
    <p:sldId id="259" r:id="rId7"/>
    <p:sldId id="261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EB794-D17A-A9B3-6733-9AA2D5016072}" v="3" dt="2025-03-30T20:11:30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right star in space&#10;&#10;AI-generated content may be incorrect.">
            <a:extLst>
              <a:ext uri="{FF2B5EF4-FFF2-40B4-BE49-F238E27FC236}">
                <a16:creationId xmlns:a16="http://schemas.microsoft.com/office/drawing/2014/main" id="{07C1E7FB-0021-2058-DE44-58360485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52" r="9092" b="220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297" y="-3097"/>
            <a:ext cx="5431613" cy="2644691"/>
          </a:xfrm>
        </p:spPr>
        <p:txBody>
          <a:bodyPr anchor="b">
            <a:normAutofit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ea typeface="+mj-lt"/>
                <a:cs typeface="+mj-lt"/>
              </a:rPr>
              <a:t>MCMC Hammering Out Photometric Models of Wolf-</a:t>
            </a:r>
            <a:r>
              <a:rPr lang="en-US" sz="3700" dirty="0" err="1">
                <a:solidFill>
                  <a:schemeClr val="bg1"/>
                </a:solidFill>
                <a:ea typeface="+mj-lt"/>
                <a:cs typeface="+mj-lt"/>
              </a:rPr>
              <a:t>Rayet</a:t>
            </a:r>
            <a:r>
              <a:rPr lang="en-US" sz="3700" dirty="0">
                <a:solidFill>
                  <a:schemeClr val="bg1"/>
                </a:solidFill>
                <a:ea typeface="+mj-lt"/>
                <a:cs typeface="+mj-lt"/>
              </a:rPr>
              <a:t> Wind-Eclipsing Binaries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041" y="2751751"/>
            <a:ext cx="4481904" cy="19499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Anthony James Fabrega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Mentor: Dr. Noel Richardson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Embry-Riddle Aeronautical University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College of Arts and Sciences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Department of Physics and Astronomy</a:t>
            </a:r>
          </a:p>
        </p:txBody>
      </p:sp>
      <p:pic>
        <p:nvPicPr>
          <p:cNvPr id="5" name="Picture 4" descr="Arizona Space Grant Consortium Logos | Arizona Space Grant Consortium">
            <a:extLst>
              <a:ext uri="{FF2B5EF4-FFF2-40B4-BE49-F238E27FC236}">
                <a16:creationId xmlns:a16="http://schemas.microsoft.com/office/drawing/2014/main" id="{0D627795-0B7F-8E69-C60A-A68B02B6C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47" y="4933582"/>
            <a:ext cx="982780" cy="1691728"/>
          </a:xfrm>
          <a:prstGeom prst="rect">
            <a:avLst/>
          </a:prstGeom>
        </p:spPr>
      </p:pic>
      <p:pic>
        <p:nvPicPr>
          <p:cNvPr id="13" name="Picture 12" descr="A logo with a red and white circle&#10;&#10;AI-generated content may be incorrect.">
            <a:extLst>
              <a:ext uri="{FF2B5EF4-FFF2-40B4-BE49-F238E27FC236}">
                <a16:creationId xmlns:a16="http://schemas.microsoft.com/office/drawing/2014/main" id="{0E2048AA-A829-77C4-B40C-56D5E3630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21" y="5027731"/>
            <a:ext cx="1653746" cy="1695231"/>
          </a:xfrm>
          <a:prstGeom prst="rect">
            <a:avLst/>
          </a:prstGeom>
        </p:spPr>
      </p:pic>
      <p:pic>
        <p:nvPicPr>
          <p:cNvPr id="15" name="Picture 14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A98FDE2-AFFD-37A2-81E9-B47BF6C73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48" y="5125985"/>
            <a:ext cx="1477638" cy="1490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E2403-D132-51DF-C082-CBECFF069C2D}"/>
              </a:ext>
            </a:extLst>
          </p:cNvPr>
          <p:cNvSpPr txBox="1"/>
          <p:nvPr/>
        </p:nvSpPr>
        <p:spPr>
          <a:xfrm>
            <a:off x="7859387" y="6384390"/>
            <a:ext cx="43413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"Digitized Sky Survey Image of WR 9." </a:t>
            </a:r>
            <a:r>
              <a:rPr lang="en-US" sz="1200" i="1" dirty="0">
                <a:solidFill>
                  <a:schemeClr val="bg1"/>
                </a:solidFill>
                <a:ea typeface="+mn-lt"/>
                <a:cs typeface="+mn-lt"/>
              </a:rPr>
              <a:t>Space Telescope Science Institute</a:t>
            </a:r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, 1987. </a:t>
            </a:r>
            <a:r>
              <a:rPr lang="en-US" sz="1200" b="1" dirty="0">
                <a:solidFill>
                  <a:schemeClr val="bg1"/>
                </a:solidFill>
                <a:latin typeface="Helvetica Neue"/>
                <a:ea typeface="+mn-lt"/>
                <a:cs typeface="+mn-lt"/>
              </a:rPr>
              <a:t>NASA/IPAC Extragalactic Database.</a:t>
            </a:r>
            <a:endParaRPr lang="en-US" sz="12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EE2E7-6A34-C09B-5F85-F068B7D99946}"/>
              </a:ext>
            </a:extLst>
          </p:cNvPr>
          <p:cNvSpPr txBox="1"/>
          <p:nvPr/>
        </p:nvSpPr>
        <p:spPr>
          <a:xfrm>
            <a:off x="4724400" y="658455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2F6EA-AE9A-A6E0-FE82-3DBEC19804F5}"/>
              </a:ext>
            </a:extLst>
          </p:cNvPr>
          <p:cNvSpPr txBox="1"/>
          <p:nvPr/>
        </p:nvSpPr>
        <p:spPr>
          <a:xfrm>
            <a:off x="10030004" y="218152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WR  9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BD34B3B-50EE-DF47-16A4-6014CF52DC39}"/>
              </a:ext>
            </a:extLst>
          </p:cNvPr>
          <p:cNvSpPr/>
          <p:nvPr/>
        </p:nvSpPr>
        <p:spPr>
          <a:xfrm rot="-2160000">
            <a:off x="9111230" y="2674151"/>
            <a:ext cx="828016" cy="565269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69535-50A5-5BC3-8AFF-2BC77CFE7A93}"/>
              </a:ext>
            </a:extLst>
          </p:cNvPr>
          <p:cNvSpPr txBox="1"/>
          <p:nvPr/>
        </p:nvSpPr>
        <p:spPr>
          <a:xfrm>
            <a:off x="1438" y="658411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BFB2F18-C50D-0575-C834-95C93E552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832644"/>
            <a:ext cx="10316258" cy="5181600"/>
          </a:xfrm>
        </p:spPr>
      </p:pic>
    </p:spTree>
    <p:extLst>
      <p:ext uri="{BB962C8B-B14F-4D97-AF65-F5344CB8AC3E}">
        <p14:creationId xmlns:p14="http://schemas.microsoft.com/office/powerpoint/2010/main" val="162085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39CD1-26FD-A4C4-43F8-DCF57515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E3CD0D-0A9D-F220-3CA4-812F4AE5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859060-E36F-D3E0-9E4C-B1ED8D635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E270A-6953-9CD4-415C-518AEB1DAAAA}"/>
              </a:ext>
            </a:extLst>
          </p:cNvPr>
          <p:cNvSpPr txBox="1"/>
          <p:nvPr/>
        </p:nvSpPr>
        <p:spPr>
          <a:xfrm>
            <a:off x="2276" y="658411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pic>
        <p:nvPicPr>
          <p:cNvPr id="5" name="Content Placeholder 4" descr="A diagram of a diagram of a diagram of a diagram of a diagram of a diagram of a diagram of a diagram of a diagram of a diagram of a diagram of a diagram of a diagram of&#10;&#10;AI-generated content may be incorrect.">
            <a:extLst>
              <a:ext uri="{FF2B5EF4-FFF2-40B4-BE49-F238E27FC236}">
                <a16:creationId xmlns:a16="http://schemas.microsoft.com/office/drawing/2014/main" id="{5234BAB9-4777-A01B-EF61-AF7744ACF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49" y="879971"/>
            <a:ext cx="10243593" cy="5102505"/>
          </a:xfrm>
        </p:spPr>
      </p:pic>
    </p:spTree>
    <p:extLst>
      <p:ext uri="{BB962C8B-B14F-4D97-AF65-F5344CB8AC3E}">
        <p14:creationId xmlns:p14="http://schemas.microsoft.com/office/powerpoint/2010/main" val="34718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588A5-2F9A-3103-F026-BF4441D4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33" y="542584"/>
            <a:ext cx="9293449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Monte Carlo: The Power of a Research Team in a Single Algorithm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diagram of a diagram&#10;&#10;AI-generated content may be incorrect.">
            <a:extLst>
              <a:ext uri="{FF2B5EF4-FFF2-40B4-BE49-F238E27FC236}">
                <a16:creationId xmlns:a16="http://schemas.microsoft.com/office/drawing/2014/main" id="{38184D83-4672-23C8-BFD5-9E1A885B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7" t="5119" r="8394"/>
          <a:stretch/>
        </p:blipFill>
        <p:spPr>
          <a:xfrm>
            <a:off x="4389929" y="1870479"/>
            <a:ext cx="7581365" cy="4383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EE9773-C20F-03D4-F91B-7DC11A8B086E}"/>
              </a:ext>
            </a:extLst>
          </p:cNvPr>
          <p:cNvSpPr txBox="1"/>
          <p:nvPr/>
        </p:nvSpPr>
        <p:spPr>
          <a:xfrm>
            <a:off x="444125" y="2413076"/>
            <a:ext cx="373733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Model Fit Parameters: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Orbital Inclination and Stellar Separations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Mass Loss Rate (i.e. number of electrons for scattering)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Constant  Magnitude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Or Flux*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D41F4-C837-3793-9678-3FB374FAF662}"/>
              </a:ext>
            </a:extLst>
          </p:cNvPr>
          <p:cNvSpPr txBox="1"/>
          <p:nvPr/>
        </p:nvSpPr>
        <p:spPr>
          <a:xfrm>
            <a:off x="0" y="65786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3A390-1C6F-4110-4FE6-D9CEA7A7961D}"/>
              </a:ext>
            </a:extLst>
          </p:cNvPr>
          <p:cNvSpPr txBox="1"/>
          <p:nvPr/>
        </p:nvSpPr>
        <p:spPr>
          <a:xfrm>
            <a:off x="7242203" y="6249636"/>
            <a:ext cx="27495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Lamontagne, et al. 1996, </a:t>
            </a:r>
            <a:r>
              <a:rPr lang="en-US" sz="1200" i="1" dirty="0">
                <a:solidFill>
                  <a:schemeClr val="bg1"/>
                </a:solidFill>
              </a:rPr>
              <a:t>AJ,</a:t>
            </a:r>
            <a:r>
              <a:rPr lang="en-US" sz="1200" dirty="0">
                <a:solidFill>
                  <a:schemeClr val="bg1"/>
                </a:solidFill>
              </a:rPr>
              <a:t> 112, 2227.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B6EFB-7A7A-DB52-728E-A4A7D530A43C}"/>
              </a:ext>
            </a:extLst>
          </p:cNvPr>
          <p:cNvSpPr txBox="1"/>
          <p:nvPr/>
        </p:nvSpPr>
        <p:spPr>
          <a:xfrm>
            <a:off x="2541349" y="6581522"/>
            <a:ext cx="32705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Foreman-Mackey, et al.  2013, </a:t>
            </a:r>
            <a:r>
              <a:rPr lang="en-US" sz="1200" i="1" dirty="0">
                <a:solidFill>
                  <a:schemeClr val="bg1"/>
                </a:solidFill>
              </a:rPr>
              <a:t>PASP</a:t>
            </a:r>
            <a:r>
              <a:rPr lang="en-US" sz="1200" dirty="0">
                <a:solidFill>
                  <a:schemeClr val="bg1"/>
                </a:solidFill>
              </a:rPr>
              <a:t>, 125, 306</a:t>
            </a:r>
          </a:p>
        </p:txBody>
      </p:sp>
    </p:spTree>
    <p:extLst>
      <p:ext uri="{BB962C8B-B14F-4D97-AF65-F5344CB8AC3E}">
        <p14:creationId xmlns:p14="http://schemas.microsoft.com/office/powerpoint/2010/main" val="356130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4082A5B-F755-4852-AFA8-F9A408B6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392FF-A441-35C3-5700-B31985C05456}"/>
              </a:ext>
            </a:extLst>
          </p:cNvPr>
          <p:cNvSpPr/>
          <p:nvPr/>
        </p:nvSpPr>
        <p:spPr>
          <a:xfrm>
            <a:off x="370325" y="291208"/>
            <a:ext cx="5337032" cy="27948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Model Matching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DD9928-0099-B4DF-6818-1F556F83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8" t="3000" r="8970" b="-333"/>
          <a:stretch/>
        </p:blipFill>
        <p:spPr>
          <a:xfrm>
            <a:off x="6088768" y="155534"/>
            <a:ext cx="5965087" cy="3276890"/>
          </a:xfrm>
          <a:prstGeom prst="rect">
            <a:avLst/>
          </a:prstGeom>
        </p:spPr>
      </p:pic>
      <p:pic>
        <p:nvPicPr>
          <p:cNvPr id="18" name="Picture 17" descr="A graph of a diagram&#10;&#10;AI-generated content may be incorrect.">
            <a:extLst>
              <a:ext uri="{FF2B5EF4-FFF2-40B4-BE49-F238E27FC236}">
                <a16:creationId xmlns:a16="http://schemas.microsoft.com/office/drawing/2014/main" id="{0CC63092-AEA6-4F02-A482-12EC40F77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4" t="4819" r="8451"/>
          <a:stretch/>
        </p:blipFill>
        <p:spPr>
          <a:xfrm>
            <a:off x="128013" y="3436957"/>
            <a:ext cx="5950793" cy="3257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39AA2-1B3E-AA58-0150-B34D2FD930AD}"/>
              </a:ext>
            </a:extLst>
          </p:cNvPr>
          <p:cNvSpPr txBox="1"/>
          <p:nvPr/>
        </p:nvSpPr>
        <p:spPr>
          <a:xfrm>
            <a:off x="6330950" y="3778250"/>
            <a:ext cx="5480050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Summer 2024 spent model matching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Started out using Beta = 0 model (idealized)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Assumes constant wind speed</a:t>
            </a:r>
          </a:p>
          <a:p>
            <a:pPr marL="742950" lvl="1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Progressed onto Beta = 1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Accounts for accelerating winds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97B43-8165-2387-F85F-9A04A676493B}"/>
              </a:ext>
            </a:extLst>
          </p:cNvPr>
          <p:cNvSpPr txBox="1"/>
          <p:nvPr/>
        </p:nvSpPr>
        <p:spPr>
          <a:xfrm>
            <a:off x="10096500" y="65532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69008-11E4-D414-1953-33ABF2F27D6A}"/>
              </a:ext>
            </a:extLst>
          </p:cNvPr>
          <p:cNvSpPr txBox="1"/>
          <p:nvPr/>
        </p:nvSpPr>
        <p:spPr>
          <a:xfrm>
            <a:off x="3419503" y="3157186"/>
            <a:ext cx="64135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Lamontagne, et al. 1996, </a:t>
            </a:r>
            <a:r>
              <a:rPr lang="en-US" sz="1200" i="1" dirty="0">
                <a:solidFill>
                  <a:schemeClr val="bg1"/>
                </a:solidFill>
              </a:rPr>
              <a:t>AJ,</a:t>
            </a:r>
            <a:r>
              <a:rPr lang="en-US" sz="1200" dirty="0">
                <a:solidFill>
                  <a:schemeClr val="bg1"/>
                </a:solidFill>
              </a:rPr>
              <a:t> 112, 2227. </a:t>
            </a:r>
          </a:p>
        </p:txBody>
      </p:sp>
    </p:spTree>
    <p:extLst>
      <p:ext uri="{BB962C8B-B14F-4D97-AF65-F5344CB8AC3E}">
        <p14:creationId xmlns:p14="http://schemas.microsoft.com/office/powerpoint/2010/main" val="278108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C94C-4E56-98BB-040C-341574C3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97" y="964891"/>
            <a:ext cx="4784360" cy="1837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Future is Now: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TESS and the Modernization of Wolf-</a:t>
            </a:r>
            <a:r>
              <a:rPr lang="en-US" dirty="0" err="1">
                <a:solidFill>
                  <a:schemeClr val="bg1"/>
                </a:solidFill>
              </a:rPr>
              <a:t>Rayet</a:t>
            </a:r>
            <a:r>
              <a:rPr lang="en-US" dirty="0">
                <a:solidFill>
                  <a:schemeClr val="bg1"/>
                </a:solidFill>
              </a:rPr>
              <a:t> Research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4E00DA-AFD5-6AB1-D110-44BB85B65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38" r="8506" b="3366"/>
          <a:stretch/>
        </p:blipFill>
        <p:spPr>
          <a:xfrm>
            <a:off x="5019736" y="3081046"/>
            <a:ext cx="6865905" cy="3675407"/>
          </a:xfrm>
        </p:spPr>
      </p:pic>
      <p:pic>
        <p:nvPicPr>
          <p:cNvPr id="5" name="Picture 4" descr="A diagram of phase and phase&#10;&#10;AI-generated content may be incorrect.">
            <a:extLst>
              <a:ext uri="{FF2B5EF4-FFF2-40B4-BE49-F238E27FC236}">
                <a16:creationId xmlns:a16="http://schemas.microsoft.com/office/drawing/2014/main" id="{D200C3F9-4E22-C92B-0AB5-3EC40EA2B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2" t="1390" r="3896" b="-302"/>
          <a:stretch/>
        </p:blipFill>
        <p:spPr>
          <a:xfrm>
            <a:off x="5592203" y="157099"/>
            <a:ext cx="5485631" cy="2698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0EA9E0-67AA-58C9-0617-AA501E5D4DD1}"/>
              </a:ext>
            </a:extLst>
          </p:cNvPr>
          <p:cNvSpPr/>
          <p:nvPr/>
        </p:nvSpPr>
        <p:spPr>
          <a:xfrm>
            <a:off x="8198186" y="164003"/>
            <a:ext cx="1075680" cy="30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37EA0-6903-9F2B-7568-0D818F130FCB}"/>
              </a:ext>
            </a:extLst>
          </p:cNvPr>
          <p:cNvSpPr txBox="1"/>
          <p:nvPr/>
        </p:nvSpPr>
        <p:spPr>
          <a:xfrm>
            <a:off x="397054" y="2699883"/>
            <a:ext cx="438857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1000 times the data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Updating System Parameters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Phasing via Period04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Mag vs Flux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Pixel Contamination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Stars within 2 arcmin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24858-DD88-3D8A-BE1F-157BF851C321}"/>
              </a:ext>
            </a:extLst>
          </p:cNvPr>
          <p:cNvSpPr txBox="1"/>
          <p:nvPr/>
        </p:nvSpPr>
        <p:spPr>
          <a:xfrm>
            <a:off x="11207750" y="28003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</a:rPr>
              <a:t>TESS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6ACB5-BBD5-A6F4-BAA2-E2D166D6A401}"/>
              </a:ext>
            </a:extLst>
          </p:cNvPr>
          <p:cNvSpPr txBox="1"/>
          <p:nvPr/>
        </p:nvSpPr>
        <p:spPr>
          <a:xfrm>
            <a:off x="0" y="66167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900F0-F366-0A89-20E5-E8B6988848BB}"/>
              </a:ext>
            </a:extLst>
          </p:cNvPr>
          <p:cNvSpPr txBox="1"/>
          <p:nvPr/>
        </p:nvSpPr>
        <p:spPr>
          <a:xfrm>
            <a:off x="7229503" y="2814286"/>
            <a:ext cx="29654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Lamontagne, et al. 1996, </a:t>
            </a:r>
            <a:r>
              <a:rPr lang="en-US" sz="1200" i="1" dirty="0">
                <a:solidFill>
                  <a:schemeClr val="bg1"/>
                </a:solidFill>
              </a:rPr>
              <a:t>AJ,</a:t>
            </a:r>
            <a:r>
              <a:rPr lang="en-US" sz="1200" dirty="0">
                <a:solidFill>
                  <a:schemeClr val="bg1"/>
                </a:solidFill>
              </a:rPr>
              <a:t> 112, 2227.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05216-C32E-71F4-405E-6AA9521B2830}"/>
              </a:ext>
            </a:extLst>
          </p:cNvPr>
          <p:cNvSpPr txBox="1"/>
          <p:nvPr/>
        </p:nvSpPr>
        <p:spPr>
          <a:xfrm>
            <a:off x="2743200" y="66167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Lenz, et al. 2005, </a:t>
            </a:r>
            <a:r>
              <a:rPr lang="en-US" sz="1200" err="1">
                <a:solidFill>
                  <a:schemeClr val="bg1"/>
                </a:solidFill>
                <a:ea typeface="+mn-lt"/>
                <a:cs typeface="+mn-lt"/>
              </a:rPr>
              <a:t>CoAst</a:t>
            </a:r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, 146, 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3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E0C2D-C2DB-EC68-5699-F6ADD16B1B9D}"/>
              </a:ext>
            </a:extLst>
          </p:cNvPr>
          <p:cNvSpPr txBox="1"/>
          <p:nvPr/>
        </p:nvSpPr>
        <p:spPr>
          <a:xfrm>
            <a:off x="0" y="65786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DAD12-EB58-3A16-7324-44C8F5D3C48A}"/>
              </a:ext>
            </a:extLst>
          </p:cNvPr>
          <p:cNvSpPr txBox="1"/>
          <p:nvPr/>
        </p:nvSpPr>
        <p:spPr>
          <a:xfrm>
            <a:off x="5835650" y="3213100"/>
            <a:ext cx="6858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</a:rPr>
              <a:t>TESS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7FB606A-9562-B875-CA43-4A2DB9321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833" t="6121" r="8698" b="-156"/>
          <a:stretch/>
        </p:blipFill>
        <p:spPr>
          <a:xfrm>
            <a:off x="6381750" y="369094"/>
            <a:ext cx="5210179" cy="286620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9B53AD-AD78-8A16-8B78-25E68C59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62" t="6533" r="9127" b="800"/>
          <a:stretch/>
        </p:blipFill>
        <p:spPr>
          <a:xfrm>
            <a:off x="647700" y="3519487"/>
            <a:ext cx="5189014" cy="2793974"/>
          </a:xfrm>
          <a:prstGeom prst="rect">
            <a:avLst/>
          </a:prstGeom>
        </p:spPr>
      </p:pic>
      <p:pic>
        <p:nvPicPr>
          <p:cNvPr id="15" name="Picture 14" descr="A graph of a graph&#10;&#10;AI-generated content may be incorrect.">
            <a:extLst>
              <a:ext uri="{FF2B5EF4-FFF2-40B4-BE49-F238E27FC236}">
                <a16:creationId xmlns:a16="http://schemas.microsoft.com/office/drawing/2014/main" id="{74269A75-361A-B408-865C-22E5572CDC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33" t="4517" r="8000"/>
          <a:stretch/>
        </p:blipFill>
        <p:spPr>
          <a:xfrm>
            <a:off x="6394450" y="3517107"/>
            <a:ext cx="5187955" cy="2794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6DCEDB-7E8C-44DE-8EC1-7451D0F62D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33" t="6667" r="8158" b="-700"/>
          <a:stretch/>
        </p:blipFill>
        <p:spPr>
          <a:xfrm>
            <a:off x="628650" y="361950"/>
            <a:ext cx="5204627" cy="28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0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mass loss&#10;&#10;AI-generated content may be incorrect.">
            <a:extLst>
              <a:ext uri="{FF2B5EF4-FFF2-40B4-BE49-F238E27FC236}">
                <a16:creationId xmlns:a16="http://schemas.microsoft.com/office/drawing/2014/main" id="{8668EE58-4BB7-5552-5D1F-8DE141231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456" y="310764"/>
            <a:ext cx="6254750" cy="62420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5E57A-0BCC-0D8F-3008-B54DFABDC797}"/>
              </a:ext>
            </a:extLst>
          </p:cNvPr>
          <p:cNvSpPr txBox="1"/>
          <p:nvPr/>
        </p:nvSpPr>
        <p:spPr>
          <a:xfrm>
            <a:off x="385721" y="664470"/>
            <a:ext cx="45783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Cornering the Errors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3C484-D43B-ED59-F223-508A7C53B54B}"/>
              </a:ext>
            </a:extLst>
          </p:cNvPr>
          <p:cNvSpPr txBox="1"/>
          <p:nvPr/>
        </p:nvSpPr>
        <p:spPr>
          <a:xfrm>
            <a:off x="196850" y="1714500"/>
            <a:ext cx="57023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Diagnosing Dependent Parameters: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solidFill>
                  <a:schemeClr val="bg1"/>
                </a:solidFill>
              </a:rPr>
              <a:t>Mass loss rate's and orbital inclination's inverse relationship</a:t>
            </a:r>
          </a:p>
          <a:p>
            <a:pPr marL="742950" lvl="1" indent="-285750">
              <a:buFont typeface="Courier New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solidFill>
                  <a:schemeClr val="bg1"/>
                </a:solidFill>
              </a:rPr>
              <a:t>Finding parameter means and statistical errors (1st sigma)</a:t>
            </a:r>
          </a:p>
          <a:p>
            <a:pPr marL="742950" lvl="1" indent="-285750">
              <a:buFont typeface="Courier New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solidFill>
                  <a:schemeClr val="bg1"/>
                </a:solidFill>
              </a:rPr>
              <a:t>Regions of likelihood and the need for more iterations</a:t>
            </a:r>
          </a:p>
          <a:p>
            <a:pPr marL="742950" lvl="1" indent="-285750">
              <a:buFont typeface="Courier New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7CB6E-D49C-D258-8D72-F5DC34FDDAAD}"/>
              </a:ext>
            </a:extLst>
          </p:cNvPr>
          <p:cNvSpPr txBox="1"/>
          <p:nvPr/>
        </p:nvSpPr>
        <p:spPr>
          <a:xfrm>
            <a:off x="9391650" y="311150"/>
            <a:ext cx="29400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WR 30 Corner Plot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F6CA0-472E-88F8-98E1-81D261E875FF}"/>
              </a:ext>
            </a:extLst>
          </p:cNvPr>
          <p:cNvSpPr txBox="1"/>
          <p:nvPr/>
        </p:nvSpPr>
        <p:spPr>
          <a:xfrm>
            <a:off x="0" y="65532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8629-BA38-38B2-3C6E-DB808D00B951}"/>
              </a:ext>
            </a:extLst>
          </p:cNvPr>
          <p:cNvSpPr txBox="1"/>
          <p:nvPr/>
        </p:nvSpPr>
        <p:spPr>
          <a:xfrm>
            <a:off x="9208458" y="6555716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Foreman-Mackey, 2018, JOSS, 3, 715.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9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776C-F204-E4FB-4B24-37B0AE61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What's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6559D-C0F4-C1F6-48AE-4983D3E8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712899"/>
            <a:ext cx="6858000" cy="436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Continue Contamination Correction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Iterations, Iterations, Iterations . . . .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Constantly Improving the Pipeline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Eventually Make Code Open Source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The Core-Eclipsers/Weirdos Amongst Us . . .?</a:t>
            </a:r>
          </a:p>
          <a:p>
            <a:endParaRPr lang="en-US" sz="2200" dirty="0">
              <a:solidFill>
                <a:schemeClr val="bg1"/>
              </a:solidFill>
              <a:latin typeface="Aptos"/>
            </a:endParaRPr>
          </a:p>
          <a:p>
            <a:r>
              <a:rPr lang="en-US" sz="2200" dirty="0">
                <a:solidFill>
                  <a:schemeClr val="bg1"/>
                </a:solidFill>
                <a:latin typeface="Aptos"/>
              </a:rPr>
              <a:t>Get Working on a Paper</a:t>
            </a:r>
          </a:p>
          <a:p>
            <a:endParaRPr lang="en-US" sz="2000" dirty="0">
              <a:solidFill>
                <a:schemeClr val="bg1"/>
              </a:solidFill>
              <a:latin typeface="Aptos"/>
            </a:endParaRPr>
          </a:p>
          <a:p>
            <a:endParaRPr lang="en-US" sz="1200" b="1" dirty="0">
              <a:solidFill>
                <a:schemeClr val="bg1"/>
              </a:solidFill>
              <a:latin typeface="Helvetica Neue"/>
            </a:endParaRPr>
          </a:p>
          <a:p>
            <a:endParaRPr lang="en-US" sz="1100" b="1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5" name="Picture 4" descr="A bright star in space&#10;&#10;AI-generated content may be incorrect.">
            <a:extLst>
              <a:ext uri="{FF2B5EF4-FFF2-40B4-BE49-F238E27FC236}">
                <a16:creationId xmlns:a16="http://schemas.microsoft.com/office/drawing/2014/main" id="{1C912684-2309-51D7-60E5-9CD644B7A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8000"/>
                    </a14:imgEffect>
                    <a14:imgEffect>
                      <a14:brightnessContrast bright="31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664" y="-1994"/>
            <a:ext cx="4593259" cy="685800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24AE86-9F98-AAC1-1A62-00F51BE8C5AB}"/>
              </a:ext>
            </a:extLst>
          </p:cNvPr>
          <p:cNvSpPr txBox="1"/>
          <p:nvPr/>
        </p:nvSpPr>
        <p:spPr>
          <a:xfrm>
            <a:off x="8238239" y="6460598"/>
            <a:ext cx="39517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"Digitized Sky Survey Image of WR 139." </a:t>
            </a:r>
            <a:r>
              <a:rPr lang="en-US" sz="1000" i="1" dirty="0">
                <a:solidFill>
                  <a:srgbClr val="FFFFFF"/>
                </a:solidFill>
              </a:rPr>
              <a:t>Space Telescope Science Institute</a:t>
            </a:r>
            <a:r>
              <a:rPr lang="en-US" sz="1000" dirty="0">
                <a:solidFill>
                  <a:srgbClr val="FFFFFF"/>
                </a:solidFill>
              </a:rPr>
              <a:t>, 1987. </a:t>
            </a:r>
            <a:r>
              <a:rPr lang="en-US" sz="1000" b="1" dirty="0">
                <a:solidFill>
                  <a:srgbClr val="FFFFFF"/>
                </a:solidFill>
                <a:latin typeface="Helvetica Neue"/>
              </a:rPr>
              <a:t>NASA/IPAC Extragalactic Database.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11A03-50D4-81A5-AFD0-DCBC95393EF6}"/>
              </a:ext>
            </a:extLst>
          </p:cNvPr>
          <p:cNvSpPr txBox="1"/>
          <p:nvPr/>
        </p:nvSpPr>
        <p:spPr>
          <a:xfrm>
            <a:off x="-2135" y="657820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Fabrega &amp; Richardson (ERAU)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1357A-37FC-4B6B-1D65-DF36D86BA071}"/>
              </a:ext>
            </a:extLst>
          </p:cNvPr>
          <p:cNvSpPr txBox="1"/>
          <p:nvPr/>
        </p:nvSpPr>
        <p:spPr>
          <a:xfrm>
            <a:off x="9982593" y="1483667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WR 139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AA90176-87F0-C2AC-786F-101EC0F0C3F2}"/>
              </a:ext>
            </a:extLst>
          </p:cNvPr>
          <p:cNvSpPr/>
          <p:nvPr/>
        </p:nvSpPr>
        <p:spPr>
          <a:xfrm rot="17880000">
            <a:off x="9801156" y="2142630"/>
            <a:ext cx="1200938" cy="794825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7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328978B3-80A7-4CD9-B51D-F1AA9A7F9272}"/>
</file>

<file path=customXml/itemProps2.xml><?xml version="1.0" encoding="utf-8"?>
<ds:datastoreItem xmlns:ds="http://schemas.openxmlformats.org/officeDocument/2006/customXml" ds:itemID="{7B534383-94CF-41B4-AA75-193472E7ADE8}"/>
</file>

<file path=customXml/itemProps3.xml><?xml version="1.0" encoding="utf-8"?>
<ds:datastoreItem xmlns:ds="http://schemas.openxmlformats.org/officeDocument/2006/customXml" ds:itemID="{E42DF6B2-0164-4CB6-9E82-3BFEBA9F0B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MCMC Hammering Out Photometric Models of Wolf-Rayet Wind-Eclipsing Binaries</vt:lpstr>
      <vt:lpstr>PowerPoint Presentation</vt:lpstr>
      <vt:lpstr>PowerPoint Presentation</vt:lpstr>
      <vt:lpstr>Monte Carlo: The Power of a Research Team in a Single Algorithm</vt:lpstr>
      <vt:lpstr>PowerPoint Presentation</vt:lpstr>
      <vt:lpstr>The Future is Now:  TESS and the Modernization of Wolf-Rayet Research  </vt:lpstr>
      <vt:lpstr>PowerPoint Presentation</vt:lpstr>
      <vt:lpstr>PowerPoint Presentation</vt:lpstr>
      <vt:lpstr>What's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1226</cp:revision>
  <dcterms:created xsi:type="dcterms:W3CDTF">2025-02-20T03:25:51Z</dcterms:created>
  <dcterms:modified xsi:type="dcterms:W3CDTF">2025-04-04T04:16:40Z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